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0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6" r:id="rId11"/>
    <p:sldId id="267" r:id="rId12"/>
    <p:sldId id="269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0" autoAdjust="0"/>
    <p:restoredTop sz="94660"/>
  </p:normalViewPr>
  <p:slideViewPr>
    <p:cSldViewPr snapToGrid="0">
      <p:cViewPr varScale="1">
        <p:scale>
          <a:sx n="82" d="100"/>
          <a:sy n="82" d="100"/>
        </p:scale>
        <p:origin x="168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0459140979871802"/>
          <c:y val="0.0292054059896378"/>
          <c:w val="0.946234605740843"/>
          <c:h val="0.584979107786345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BOW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</c:dPt>
          <c:dLbls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, </c:separator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Sheet1!$A$2:$A$11</c:f>
              <c:strCache>
                <c:ptCount val="10"/>
                <c:pt idx="0">
                  <c:v>back-channel</c:v>
                </c:pt>
                <c:pt idx="1">
                  <c:v>Thanking</c:v>
                </c:pt>
                <c:pt idx="2">
                  <c:v>Hedges</c:v>
                </c:pt>
                <c:pt idx="3">
                  <c:v>No words</c:v>
                </c:pt>
                <c:pt idx="4">
                  <c:v>Rest</c:v>
                </c:pt>
                <c:pt idx="5">
                  <c:v>Wh-Questions</c:v>
                </c:pt>
                <c:pt idx="6">
                  <c:v>Yes/No Questions</c:v>
                </c:pt>
                <c:pt idx="7">
                  <c:v>Declarative Y/N Question</c:v>
                </c:pt>
                <c:pt idx="8">
                  <c:v>No verbal</c:v>
                </c:pt>
                <c:pt idx="9">
                  <c:v>Sentence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0.76</c:v>
                </c:pt>
                <c:pt idx="1">
                  <c:v>0.2</c:v>
                </c:pt>
                <c:pt idx="2">
                  <c:v>0.48</c:v>
                </c:pt>
                <c:pt idx="3">
                  <c:v>0.37</c:v>
                </c:pt>
                <c:pt idx="4">
                  <c:v>0.92</c:v>
                </c:pt>
                <c:pt idx="5">
                  <c:v>0.34</c:v>
                </c:pt>
                <c:pt idx="6">
                  <c:v>0.5</c:v>
                </c:pt>
                <c:pt idx="7">
                  <c:v>0.3</c:v>
                </c:pt>
                <c:pt idx="8">
                  <c:v>0.71</c:v>
                </c:pt>
                <c:pt idx="9">
                  <c:v>0.88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BOW + CUSTOM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Sheet1!$A$2:$A$11</c:f>
              <c:strCache>
                <c:ptCount val="10"/>
                <c:pt idx="0">
                  <c:v>back-channel</c:v>
                </c:pt>
                <c:pt idx="1">
                  <c:v>Thanking</c:v>
                </c:pt>
                <c:pt idx="2">
                  <c:v>Hedges</c:v>
                </c:pt>
                <c:pt idx="3">
                  <c:v>No words</c:v>
                </c:pt>
                <c:pt idx="4">
                  <c:v>Rest</c:v>
                </c:pt>
                <c:pt idx="5">
                  <c:v>Wh-Questions</c:v>
                </c:pt>
                <c:pt idx="6">
                  <c:v>Yes/No Questions</c:v>
                </c:pt>
                <c:pt idx="7">
                  <c:v>Declarative Y/N Question</c:v>
                </c:pt>
                <c:pt idx="8">
                  <c:v>No verbal</c:v>
                </c:pt>
                <c:pt idx="9">
                  <c:v>Sentence</c:v>
                </c:pt>
              </c:strCache>
            </c:strRef>
          </c:cat>
          <c:val>
            <c:numRef>
              <c:f>Sheet1!$C$2:$C$11</c:f>
              <c:numCache>
                <c:formatCode>General</c:formatCode>
                <c:ptCount val="10"/>
                <c:pt idx="0">
                  <c:v>0.75</c:v>
                </c:pt>
                <c:pt idx="1">
                  <c:v>0.2</c:v>
                </c:pt>
                <c:pt idx="2">
                  <c:v>0.61</c:v>
                </c:pt>
                <c:pt idx="3">
                  <c:v>0.4</c:v>
                </c:pt>
                <c:pt idx="4">
                  <c:v>0.57</c:v>
                </c:pt>
                <c:pt idx="5">
                  <c:v>0.6</c:v>
                </c:pt>
                <c:pt idx="6">
                  <c:v>0.7</c:v>
                </c:pt>
                <c:pt idx="7">
                  <c:v>0.88</c:v>
                </c:pt>
                <c:pt idx="8">
                  <c:v>0.91</c:v>
                </c:pt>
                <c:pt idx="9">
                  <c:v>0.88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shape val="box"/>
        <c:axId val="-2122821984"/>
        <c:axId val="-2122818384"/>
        <c:axId val="0"/>
      </c:bar3DChart>
      <c:catAx>
        <c:axId val="-2122821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2818384"/>
        <c:crosses val="autoZero"/>
        <c:auto val="1"/>
        <c:lblAlgn val="ctr"/>
        <c:lblOffset val="100"/>
        <c:noMultiLvlLbl val="0"/>
      </c:catAx>
      <c:valAx>
        <c:axId val="-212281838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28219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BOW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Sheet1!$A$2:$A$12</c:f>
              <c:strCache>
                <c:ptCount val="11"/>
                <c:pt idx="0">
                  <c:v>Apology Words</c:v>
                </c:pt>
                <c:pt idx="1">
                  <c:v>Thanking Word</c:v>
                </c:pt>
                <c:pt idx="2">
                  <c:v>No Words</c:v>
                </c:pt>
                <c:pt idx="3">
                  <c:v>Yes Words</c:v>
                </c:pt>
                <c:pt idx="4">
                  <c:v>Open Question</c:v>
                </c:pt>
                <c:pt idx="5">
                  <c:v>Or- Question</c:v>
                </c:pt>
                <c:pt idx="6">
                  <c:v>Or- Clause</c:v>
                </c:pt>
                <c:pt idx="7">
                  <c:v>Wh-Question</c:v>
                </c:pt>
                <c:pt idx="8">
                  <c:v>Yes/No Question</c:v>
                </c:pt>
                <c:pt idx="9">
                  <c:v>Rest</c:v>
                </c:pt>
                <c:pt idx="10">
                  <c:v>Sentence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0.79</c:v>
                </c:pt>
                <c:pt idx="1">
                  <c:v>0.63</c:v>
                </c:pt>
                <c:pt idx="2">
                  <c:v>0.56</c:v>
                </c:pt>
                <c:pt idx="3">
                  <c:v>0.52</c:v>
                </c:pt>
                <c:pt idx="4">
                  <c:v>0.14</c:v>
                </c:pt>
                <c:pt idx="5">
                  <c:v>0.3</c:v>
                </c:pt>
                <c:pt idx="6">
                  <c:v>0.4</c:v>
                </c:pt>
                <c:pt idx="7">
                  <c:v>0.67</c:v>
                </c:pt>
                <c:pt idx="8">
                  <c:v>0.78</c:v>
                </c:pt>
                <c:pt idx="9">
                  <c:v>0.86</c:v>
                </c:pt>
                <c:pt idx="10">
                  <c:v>1.0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BOW + CUSTOM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Sheet1!$A$2:$A$12</c:f>
              <c:strCache>
                <c:ptCount val="11"/>
                <c:pt idx="0">
                  <c:v>Apology Words</c:v>
                </c:pt>
                <c:pt idx="1">
                  <c:v>Thanking Word</c:v>
                </c:pt>
                <c:pt idx="2">
                  <c:v>No Words</c:v>
                </c:pt>
                <c:pt idx="3">
                  <c:v>Yes Words</c:v>
                </c:pt>
                <c:pt idx="4">
                  <c:v>Open Question</c:v>
                </c:pt>
                <c:pt idx="5">
                  <c:v>Or- Question</c:v>
                </c:pt>
                <c:pt idx="6">
                  <c:v>Or- Clause</c:v>
                </c:pt>
                <c:pt idx="7">
                  <c:v>Wh-Question</c:v>
                </c:pt>
                <c:pt idx="8">
                  <c:v>Yes/No Question</c:v>
                </c:pt>
                <c:pt idx="9">
                  <c:v>Rest</c:v>
                </c:pt>
                <c:pt idx="10">
                  <c:v>Sentence</c:v>
                </c:pt>
              </c:strCache>
            </c:strRef>
          </c:cat>
          <c:val>
            <c:numRef>
              <c:f>Sheet1!$C$2:$C$12</c:f>
              <c:numCache>
                <c:formatCode>General</c:formatCode>
                <c:ptCount val="11"/>
                <c:pt idx="0">
                  <c:v>0.8</c:v>
                </c:pt>
                <c:pt idx="1">
                  <c:v>0.59</c:v>
                </c:pt>
                <c:pt idx="2">
                  <c:v>0.58</c:v>
                </c:pt>
                <c:pt idx="3">
                  <c:v>0.55</c:v>
                </c:pt>
                <c:pt idx="4">
                  <c:v>0.14</c:v>
                </c:pt>
                <c:pt idx="5">
                  <c:v>0.27</c:v>
                </c:pt>
                <c:pt idx="6">
                  <c:v>0.38</c:v>
                </c:pt>
                <c:pt idx="7">
                  <c:v>0.69</c:v>
                </c:pt>
                <c:pt idx="8">
                  <c:v>0.79</c:v>
                </c:pt>
                <c:pt idx="9">
                  <c:v>0.87</c:v>
                </c:pt>
                <c:pt idx="10">
                  <c:v>1.0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shape val="box"/>
        <c:axId val="-2129139744"/>
        <c:axId val="-2129136640"/>
        <c:axId val="0"/>
      </c:bar3DChart>
      <c:catAx>
        <c:axId val="-2129139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9136640"/>
        <c:crosses val="autoZero"/>
        <c:auto val="1"/>
        <c:lblAlgn val="ctr"/>
        <c:lblOffset val="100"/>
        <c:noMultiLvlLbl val="0"/>
      </c:catAx>
      <c:valAx>
        <c:axId val="-212913664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9139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BASELINE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SWDA</c:v>
                </c:pt>
                <c:pt idx="1">
                  <c:v>MRDA</c:v>
                </c:pt>
                <c:pt idx="2">
                  <c:v>SWDA on MRDA</c:v>
                </c:pt>
                <c:pt idx="3">
                  <c:v>MRDA on SWDA</c:v>
                </c:pt>
                <c:pt idx="4">
                  <c:v>Shuffle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78.38</c:v>
                </c:pt>
                <c:pt idx="1">
                  <c:v>87.85</c:v>
                </c:pt>
                <c:pt idx="2">
                  <c:v>93.54</c:v>
                </c:pt>
                <c:pt idx="3">
                  <c:v>89.83</c:v>
                </c:pt>
                <c:pt idx="4">
                  <c:v>92.448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BOW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SWDA</c:v>
                </c:pt>
                <c:pt idx="1">
                  <c:v>MRDA</c:v>
                </c:pt>
                <c:pt idx="2">
                  <c:v>SWDA on MRDA</c:v>
                </c:pt>
                <c:pt idx="3">
                  <c:v>MRDA on SWDA</c:v>
                </c:pt>
                <c:pt idx="4">
                  <c:v>Shuffle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86.73</c:v>
                </c:pt>
                <c:pt idx="1">
                  <c:v>91.2</c:v>
                </c:pt>
                <c:pt idx="2">
                  <c:v>93.78</c:v>
                </c:pt>
                <c:pt idx="3">
                  <c:v>90.54</c:v>
                </c:pt>
                <c:pt idx="4">
                  <c:v>93.37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BOW + Custom Features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SWDA</c:v>
                </c:pt>
                <c:pt idx="1">
                  <c:v>MRDA</c:v>
                </c:pt>
                <c:pt idx="2">
                  <c:v>SWDA on MRDA</c:v>
                </c:pt>
                <c:pt idx="3">
                  <c:v>MRDA on SWDA</c:v>
                </c:pt>
                <c:pt idx="4">
                  <c:v>Shuffle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88.19</c:v>
                </c:pt>
                <c:pt idx="1">
                  <c:v>91.7</c:v>
                </c:pt>
                <c:pt idx="2">
                  <c:v>94.34</c:v>
                </c:pt>
                <c:pt idx="3">
                  <c:v>91.52</c:v>
                </c:pt>
                <c:pt idx="4">
                  <c:v>93.93</c:v>
                </c:pt>
              </c:numCache>
            </c:numRef>
          </c:val>
        </c:ser>
        <c:ser>
          <c:idx val="3"/>
          <c:order val="3"/>
          <c:tx>
            <c:strRef>
              <c:f>Sheet1!#REF!</c:f>
              <c:strCache>
                <c:ptCount val="1"/>
                <c:pt idx="0">
                  <c:v>#REF!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SWDA</c:v>
                </c:pt>
                <c:pt idx="1">
                  <c:v>MRDA</c:v>
                </c:pt>
                <c:pt idx="2">
                  <c:v>SWDA on MRDA</c:v>
                </c:pt>
                <c:pt idx="3">
                  <c:v>MRDA on SWDA</c:v>
                </c:pt>
                <c:pt idx="4">
                  <c:v>Shuffle</c:v>
                </c:pt>
              </c:strCache>
            </c:strRef>
          </c:cat>
          <c:val>
            <c:numRef>
              <c:f>Sheet1!#REF!</c:f>
              <c:numCache>
                <c:formatCode>General</c:formatCode>
                <c:ptCount val="1"/>
                <c:pt idx="0">
                  <c:v>1.0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axId val="-2122666800"/>
        <c:axId val="-2122663280"/>
      </c:barChart>
      <c:catAx>
        <c:axId val="-21226668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2663280"/>
        <c:crosses val="autoZero"/>
        <c:auto val="1"/>
        <c:lblAlgn val="ctr"/>
        <c:lblOffset val="100"/>
        <c:noMultiLvlLbl val="0"/>
      </c:catAx>
      <c:valAx>
        <c:axId val="-212266328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26668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3"/>
        <c:delete val="1"/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12/5/15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12/5/15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12/5/15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12/5/15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12/5/15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12/5/15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12/5/15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12/5/15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12/5/15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642820"/>
            <a:ext cx="8825658" cy="2328649"/>
          </a:xfrm>
        </p:spPr>
        <p:txBody>
          <a:bodyPr/>
          <a:lstStyle/>
          <a:p>
            <a:pPr algn="ctr"/>
            <a:r>
              <a:rPr lang="en-IN" sz="3200" dirty="0" smtClean="0"/>
              <a:t>SPEECH ACT CLASSIFICATION WITH CROSS TRAINING AND DOMAIN ADAPTATION </a:t>
            </a:r>
            <a:endParaRPr lang="en-IN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IN" dirty="0" smtClean="0"/>
              <a:t>Presented by </a:t>
            </a:r>
            <a:r>
              <a:rPr lang="en-IN" dirty="0" err="1" smtClean="0"/>
              <a:t>atul</a:t>
            </a:r>
            <a:r>
              <a:rPr lang="en-IN" dirty="0" smtClean="0"/>
              <a:t> </a:t>
            </a:r>
            <a:r>
              <a:rPr lang="en-IN" dirty="0" err="1" smtClean="0"/>
              <a:t>mohan</a:t>
            </a:r>
            <a:r>
              <a:rPr lang="en-IN" dirty="0" smtClean="0"/>
              <a:t>, </a:t>
            </a:r>
            <a:r>
              <a:rPr lang="en-IN" dirty="0" err="1" smtClean="0"/>
              <a:t>chitesh</a:t>
            </a:r>
            <a:r>
              <a:rPr lang="en-IN" dirty="0" smtClean="0"/>
              <a:t> </a:t>
            </a:r>
            <a:r>
              <a:rPr lang="en-IN" dirty="0" err="1" smtClean="0"/>
              <a:t>tewani</a:t>
            </a:r>
            <a:r>
              <a:rPr lang="en-IN" dirty="0" smtClean="0"/>
              <a:t>, </a:t>
            </a:r>
            <a:r>
              <a:rPr lang="en-IN" dirty="0" err="1" smtClean="0"/>
              <a:t>Prashanth</a:t>
            </a:r>
            <a:r>
              <a:rPr lang="en-IN" dirty="0" smtClean="0"/>
              <a:t> </a:t>
            </a:r>
            <a:r>
              <a:rPr lang="en-IN" dirty="0" err="1" smtClean="0"/>
              <a:t>Balasubramani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5640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OVERALL ANALYSIS	</a:t>
            </a:r>
            <a:endParaRPr lang="en-IN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67892831"/>
              </p:ext>
            </p:extLst>
          </p:nvPr>
        </p:nvGraphicFramePr>
        <p:xfrm>
          <a:off x="232475" y="1270861"/>
          <a:ext cx="11701220" cy="53314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21383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/>
              <a:t>FUTURE WORK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Domain adaptation of the developed classifiers on the context of twitter conversations</a:t>
            </a:r>
          </a:p>
          <a:p>
            <a:r>
              <a:rPr lang="en-IN" dirty="0" smtClean="0"/>
              <a:t>Most common types of speech act identified on twitter conversations</a:t>
            </a:r>
          </a:p>
          <a:p>
            <a:pPr lvl="1"/>
            <a:r>
              <a:rPr lang="en-IN" dirty="0" smtClean="0"/>
              <a:t>Statements</a:t>
            </a:r>
          </a:p>
          <a:p>
            <a:pPr lvl="1"/>
            <a:r>
              <a:rPr lang="en-IN" dirty="0" smtClean="0"/>
              <a:t>Questions</a:t>
            </a:r>
          </a:p>
          <a:p>
            <a:pPr lvl="1"/>
            <a:r>
              <a:rPr lang="en-IN" dirty="0" smtClean="0"/>
              <a:t>Suggestion</a:t>
            </a:r>
          </a:p>
          <a:p>
            <a:pPr lvl="1"/>
            <a:r>
              <a:rPr lang="en-IN" dirty="0" smtClean="0"/>
              <a:t>Comments</a:t>
            </a:r>
          </a:p>
          <a:p>
            <a:r>
              <a:rPr lang="en-IN" dirty="0" smtClean="0"/>
              <a:t>Speech act guided summarization of Twitter messages helps identify the behaviour of tweeter as well as provides organized view of tweets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0120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 – TWITTER PROFILING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6677" y="1548448"/>
            <a:ext cx="8441635" cy="5044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755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4050" y="2544989"/>
            <a:ext cx="9404723" cy="1400530"/>
          </a:xfrm>
        </p:spPr>
        <p:txBody>
          <a:bodyPr/>
          <a:lstStyle/>
          <a:p>
            <a:pPr algn="ctr"/>
            <a:r>
              <a:rPr lang="en-IN" b="1" dirty="0" smtClean="0"/>
              <a:t>THANK </a:t>
            </a:r>
            <a:r>
              <a:rPr lang="en-IN" b="1" dirty="0" smtClean="0"/>
              <a:t>YOU </a:t>
            </a:r>
            <a:r>
              <a:rPr lang="en-IN" b="1" dirty="0" smtClean="0">
                <a:sym typeface="Wingdings"/>
              </a:rPr>
              <a:t>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0049853" y="6202680"/>
            <a:ext cx="45719" cy="45719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 fontScale="25000" lnSpcReduction="20000"/>
          </a:bodyPr>
          <a:lstStyle/>
          <a:p>
            <a:r>
              <a:rPr lang="en-IN" dirty="0" smtClean="0"/>
              <a:t>THANK YOU </a:t>
            </a:r>
            <a:r>
              <a:rPr lang="en-IN" dirty="0" smtClean="0">
                <a:sym typeface="Wingdings"/>
              </a:rPr>
              <a:t>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32587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Speech Act</a:t>
            </a:r>
          </a:p>
          <a:p>
            <a:r>
              <a:rPr lang="en-US" dirty="0" smtClean="0"/>
              <a:t>Datasets</a:t>
            </a:r>
          </a:p>
          <a:p>
            <a:r>
              <a:rPr lang="en-US" dirty="0" smtClean="0"/>
              <a:t>Classify speech acts across multiple data sets</a:t>
            </a:r>
          </a:p>
          <a:p>
            <a:r>
              <a:rPr lang="en-US" dirty="0" smtClean="0"/>
              <a:t>Cross training by combining data from different data sets</a:t>
            </a:r>
          </a:p>
          <a:p>
            <a:r>
              <a:rPr lang="en-US" dirty="0" smtClean="0"/>
              <a:t>Analysis of Results</a:t>
            </a:r>
          </a:p>
          <a:p>
            <a:r>
              <a:rPr lang="en-US" dirty="0" smtClean="0"/>
              <a:t>Future Work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936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/>
              <a:t>SPEECH ACTS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What is a Speech Act?</a:t>
            </a:r>
          </a:p>
          <a:p>
            <a:pPr lvl="1"/>
            <a:r>
              <a:rPr lang="en-IN" dirty="0" smtClean="0"/>
              <a:t> An utterance that serves a function in communication </a:t>
            </a:r>
          </a:p>
          <a:p>
            <a:pPr lvl="1"/>
            <a:r>
              <a:rPr lang="en-IN" dirty="0" smtClean="0"/>
              <a:t>A speech act can be apology, greeting, request ,question or refusal</a:t>
            </a:r>
          </a:p>
          <a:p>
            <a:r>
              <a:rPr lang="en-IN" dirty="0" smtClean="0"/>
              <a:t>Examples</a:t>
            </a:r>
          </a:p>
          <a:p>
            <a:pPr lvl="1"/>
            <a:r>
              <a:rPr lang="en-IN" dirty="0" smtClean="0"/>
              <a:t>Do you think it is possible?</a:t>
            </a:r>
          </a:p>
          <a:p>
            <a:pPr lvl="2"/>
            <a:r>
              <a:rPr lang="en-IN" dirty="0" smtClean="0"/>
              <a:t>Question</a:t>
            </a:r>
          </a:p>
          <a:p>
            <a:pPr lvl="1"/>
            <a:r>
              <a:rPr lang="en-IN" dirty="0" smtClean="0"/>
              <a:t>I may be wrong but I feel that the process would not complete</a:t>
            </a:r>
          </a:p>
          <a:p>
            <a:pPr lvl="2"/>
            <a:r>
              <a:rPr lang="en-IN" dirty="0" smtClean="0"/>
              <a:t>Hedge</a:t>
            </a:r>
          </a:p>
          <a:p>
            <a:pPr lvl="1"/>
            <a:r>
              <a:rPr lang="en-IN" dirty="0" smtClean="0"/>
              <a:t>Sorry for the interruption</a:t>
            </a:r>
          </a:p>
          <a:p>
            <a:pPr lvl="2"/>
            <a:r>
              <a:rPr lang="en-IN" dirty="0" smtClean="0"/>
              <a:t>Apology</a:t>
            </a:r>
          </a:p>
          <a:p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14900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/>
              <a:t>DATASETS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Switchboard </a:t>
            </a:r>
            <a:r>
              <a:rPr lang="en-IN" dirty="0"/>
              <a:t>Dialog Act Corpus </a:t>
            </a:r>
            <a:r>
              <a:rPr lang="en-IN" dirty="0" smtClean="0"/>
              <a:t> (SWDA) – </a:t>
            </a:r>
          </a:p>
          <a:p>
            <a:pPr lvl="1"/>
            <a:r>
              <a:rPr lang="en-IN" dirty="0" smtClean="0"/>
              <a:t> Collection of 2400 two sided telephone conversations</a:t>
            </a:r>
          </a:p>
          <a:p>
            <a:pPr lvl="1"/>
            <a:r>
              <a:rPr lang="en-IN" dirty="0" smtClean="0"/>
              <a:t>Approx. 2,20,000 labelled conversation lines</a:t>
            </a:r>
          </a:p>
          <a:p>
            <a:pPr marL="457200" lvl="1" indent="0">
              <a:buNone/>
            </a:pPr>
            <a:endParaRPr lang="en-IN" dirty="0" smtClean="0"/>
          </a:p>
          <a:p>
            <a:r>
              <a:rPr lang="en-IN" dirty="0" smtClean="0"/>
              <a:t>Meeting </a:t>
            </a:r>
            <a:r>
              <a:rPr lang="en-IN" dirty="0"/>
              <a:t>Recorder Dialog Act (MRDA) </a:t>
            </a:r>
            <a:r>
              <a:rPr lang="en-IN" dirty="0" smtClean="0"/>
              <a:t>–</a:t>
            </a:r>
          </a:p>
          <a:p>
            <a:pPr marL="742950" lvl="2" indent="-342900"/>
            <a:r>
              <a:rPr lang="en-IN" sz="1800" dirty="0" smtClean="0"/>
              <a:t>Collection of from </a:t>
            </a:r>
            <a:r>
              <a:rPr lang="en-IN" sz="1800" dirty="0"/>
              <a:t>72 hours of meeting </a:t>
            </a:r>
            <a:r>
              <a:rPr lang="en-IN" sz="1800" dirty="0" smtClean="0"/>
              <a:t>conversations</a:t>
            </a:r>
            <a:endParaRPr lang="en-IN" dirty="0" smtClean="0"/>
          </a:p>
          <a:p>
            <a:pPr lvl="1"/>
            <a:r>
              <a:rPr lang="en-IN" dirty="0" smtClean="0"/>
              <a:t>Approx. 1,75,000 labelled conversation lines</a:t>
            </a:r>
          </a:p>
          <a:p>
            <a:pPr lvl="1"/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4194233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4000" dirty="0" smtClean="0"/>
              <a:t>COMPARISON OF DIALOG TAGS USED ON EACH CORPUS</a:t>
            </a:r>
            <a:endParaRPr lang="en-IN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4732443"/>
          </a:xfrm>
        </p:spPr>
        <p:txBody>
          <a:bodyPr>
            <a:normAutofit/>
          </a:bodyPr>
          <a:lstStyle/>
          <a:p>
            <a:r>
              <a:rPr lang="en-IN" dirty="0"/>
              <a:t>D</a:t>
            </a:r>
            <a:r>
              <a:rPr lang="en-IN" dirty="0" smtClean="0"/>
              <a:t>ialog tags used for classification of conversation</a:t>
            </a:r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r>
              <a:rPr lang="en-IN" dirty="0" smtClean="0"/>
              <a:t>There </a:t>
            </a:r>
            <a:r>
              <a:rPr lang="en-IN" dirty="0" smtClean="0"/>
              <a:t>are</a:t>
            </a:r>
            <a:r>
              <a:rPr lang="en-IN" dirty="0" smtClean="0"/>
              <a:t> </a:t>
            </a:r>
            <a:r>
              <a:rPr lang="en-IN" dirty="0" smtClean="0"/>
              <a:t>non-intersecting tags among both the corpus</a:t>
            </a:r>
          </a:p>
          <a:p>
            <a:pPr lvl="1"/>
            <a:endParaRPr lang="en-IN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921477"/>
              </p:ext>
            </p:extLst>
          </p:nvPr>
        </p:nvGraphicFramePr>
        <p:xfrm>
          <a:off x="1284472" y="2540000"/>
          <a:ext cx="8127999" cy="340360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2709333"/>
                <a:gridCol w="2709333"/>
                <a:gridCol w="2709333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Dialogue</a:t>
                      </a:r>
                      <a:r>
                        <a:rPr lang="en-US" baseline="0" dirty="0" smtClean="0"/>
                        <a:t> Act Markup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Tag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Example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Yes/No</a:t>
                      </a:r>
                      <a:r>
                        <a:rPr lang="en-US" baseline="0" dirty="0" smtClean="0"/>
                        <a:t> Question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qy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Do you have to have any special training?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Wh</a:t>
                      </a:r>
                      <a:r>
                        <a:rPr lang="en-US" dirty="0" smtClean="0"/>
                        <a:t>- Question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qw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What is your age?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Hedge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 don't know if I'm making any sense or not.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Open</a:t>
                      </a:r>
                      <a:r>
                        <a:rPr lang="en-US" baseline="0" dirty="0" smtClean="0"/>
                        <a:t>-Question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qo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How about you?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Thanking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ft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Hey thanks a lot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Yes</a:t>
                      </a:r>
                      <a:r>
                        <a:rPr lang="en-US" baseline="0" dirty="0" smtClean="0"/>
                        <a:t> Answers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ny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Yes, that is right.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9431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/>
              <a:t>CLASSIFICATION METHODOLOGY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497496"/>
            <a:ext cx="8946541" cy="4750903"/>
          </a:xfrm>
        </p:spPr>
        <p:txBody>
          <a:bodyPr/>
          <a:lstStyle/>
          <a:p>
            <a:r>
              <a:rPr lang="en-IN" dirty="0"/>
              <a:t>Supervised </a:t>
            </a:r>
            <a:r>
              <a:rPr lang="en-IN" dirty="0" smtClean="0"/>
              <a:t>learning</a:t>
            </a:r>
          </a:p>
          <a:p>
            <a:r>
              <a:rPr lang="en-IN" dirty="0" smtClean="0"/>
              <a:t>Support </a:t>
            </a:r>
            <a:r>
              <a:rPr lang="en-IN" dirty="0"/>
              <a:t>Vector </a:t>
            </a:r>
            <a:r>
              <a:rPr lang="en-IN" dirty="0" smtClean="0"/>
              <a:t>Machine</a:t>
            </a:r>
            <a:endParaRPr lang="en-IN" dirty="0"/>
          </a:p>
          <a:p>
            <a:r>
              <a:rPr lang="en-IN" dirty="0" err="1" smtClean="0"/>
              <a:t>OneVsRestClassifier</a:t>
            </a:r>
            <a:r>
              <a:rPr lang="en-IN" dirty="0" smtClean="0"/>
              <a:t> for multi-label classification</a:t>
            </a:r>
          </a:p>
          <a:p>
            <a:r>
              <a:rPr lang="en-IN" dirty="0" smtClean="0"/>
              <a:t>Label classification performed using:</a:t>
            </a:r>
          </a:p>
          <a:p>
            <a:pPr lvl="1"/>
            <a:r>
              <a:rPr lang="en-IN" dirty="0" smtClean="0"/>
              <a:t>Bag of Words model</a:t>
            </a:r>
          </a:p>
          <a:p>
            <a:pPr lvl="1"/>
            <a:r>
              <a:rPr lang="en-IN" dirty="0" smtClean="0"/>
              <a:t>Hand crafted features</a:t>
            </a:r>
          </a:p>
          <a:p>
            <a:r>
              <a:rPr lang="en-IN" dirty="0" smtClean="0"/>
              <a:t>Hand-crafted Features</a:t>
            </a:r>
          </a:p>
          <a:p>
            <a:pPr lvl="1"/>
            <a:r>
              <a:rPr lang="en-IN" dirty="0" smtClean="0"/>
              <a:t>Presence of bi-gram and tri-gram phrases</a:t>
            </a:r>
          </a:p>
          <a:p>
            <a:pPr lvl="1"/>
            <a:r>
              <a:rPr lang="en-IN" dirty="0" smtClean="0"/>
              <a:t>Inter-position of the utterance in the conversation</a:t>
            </a:r>
          </a:p>
          <a:p>
            <a:pPr lvl="1"/>
            <a:r>
              <a:rPr lang="en-IN" dirty="0" smtClean="0"/>
              <a:t>Parts-of-speech of words in utterance</a:t>
            </a:r>
          </a:p>
          <a:p>
            <a:pPr lvl="1"/>
            <a:r>
              <a:rPr lang="en-IN" dirty="0" smtClean="0"/>
              <a:t>Dependence on previous speech act in the conversation</a:t>
            </a:r>
          </a:p>
        </p:txBody>
      </p:sp>
    </p:spTree>
    <p:extLst>
      <p:ext uri="{BB962C8B-B14F-4D97-AF65-F5344CB8AC3E}">
        <p14:creationId xmlns:p14="http://schemas.microsoft.com/office/powerpoint/2010/main" val="52131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CLASSIFICATION ON </a:t>
            </a: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SWITCH-BOARD CORPUS</a:t>
            </a:r>
            <a:endParaRPr lang="en-IN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4835304"/>
              </p:ext>
            </p:extLst>
          </p:nvPr>
        </p:nvGraphicFramePr>
        <p:xfrm>
          <a:off x="533232" y="1425845"/>
          <a:ext cx="11322971" cy="52182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05620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CLASSIFICATION ON </a:t>
            </a: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MEETING RECORDER CORPUS</a:t>
            </a:r>
            <a:r>
              <a:rPr lang="en-IN" dirty="0" smtClean="0"/>
              <a:t>	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5955154"/>
              </p:ext>
            </p:extLst>
          </p:nvPr>
        </p:nvGraphicFramePr>
        <p:xfrm>
          <a:off x="495946" y="1487838"/>
          <a:ext cx="11391253" cy="49904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10078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CROSS TRAINING BETWEEN SWITCH-BOARD AND MEETING RECORDER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5026560"/>
              </p:ext>
            </p:extLst>
          </p:nvPr>
        </p:nvGraphicFramePr>
        <p:xfrm>
          <a:off x="1103312" y="2052917"/>
          <a:ext cx="9575020" cy="4219561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1527602"/>
                <a:gridCol w="4512867"/>
                <a:gridCol w="3534551"/>
              </a:tblGrid>
              <a:tr h="87812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CASES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TRAIN</a:t>
                      </a:r>
                      <a:r>
                        <a:rPr lang="en-US" baseline="0" dirty="0" smtClean="0"/>
                        <a:t> SET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TEST SET</a:t>
                      </a:r>
                      <a:endParaRPr lang="en-US" dirty="0"/>
                    </a:p>
                  </a:txBody>
                  <a:tcPr/>
                </a:tc>
              </a:tr>
              <a:tr h="89032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Switch</a:t>
                      </a:r>
                      <a:r>
                        <a:rPr lang="en-US" baseline="0" dirty="0" smtClean="0"/>
                        <a:t> Board</a:t>
                      </a:r>
                      <a:r>
                        <a:rPr lang="en-US" dirty="0" smtClean="0"/>
                        <a:t> TRAIN + </a:t>
                      </a:r>
                    </a:p>
                    <a:p>
                      <a:pPr algn="ctr"/>
                      <a:r>
                        <a:rPr lang="en-US" dirty="0" smtClean="0"/>
                        <a:t>Meeting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Recorder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Meeting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Recorder</a:t>
                      </a:r>
                      <a:endParaRPr lang="en-US" dirty="0"/>
                    </a:p>
                  </a:txBody>
                  <a:tcPr/>
                </a:tc>
              </a:tr>
              <a:tr h="89032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Meeting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Recorder</a:t>
                      </a:r>
                    </a:p>
                    <a:p>
                      <a:pPr algn="ctr"/>
                      <a:r>
                        <a:rPr lang="en-US" baseline="0" dirty="0" smtClean="0"/>
                        <a:t> TRAIN + </a:t>
                      </a:r>
                    </a:p>
                    <a:p>
                      <a:pPr algn="ctr"/>
                      <a:r>
                        <a:rPr lang="en-US" dirty="0" smtClean="0"/>
                        <a:t>Switch</a:t>
                      </a:r>
                      <a:r>
                        <a:rPr lang="en-US" baseline="0" dirty="0" smtClean="0"/>
                        <a:t> Board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Switch</a:t>
                      </a:r>
                      <a:r>
                        <a:rPr lang="en-US" baseline="0" dirty="0" smtClean="0"/>
                        <a:t> Board</a:t>
                      </a:r>
                      <a:endParaRPr lang="en-US" dirty="0"/>
                    </a:p>
                  </a:txBody>
                  <a:tcPr/>
                </a:tc>
              </a:tr>
              <a:tr h="153671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Meeting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Recorder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 TRAIN + 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Switch</a:t>
                      </a:r>
                      <a:r>
                        <a:rPr lang="en-US" baseline="0" dirty="0" smtClean="0"/>
                        <a:t> Board</a:t>
                      </a:r>
                      <a:endParaRPr lang="en-US" dirty="0" smtClean="0"/>
                    </a:p>
                    <a:p>
                      <a:pPr algn="ctr"/>
                      <a:r>
                        <a:rPr lang="en-US" baseline="0" dirty="0" smtClean="0"/>
                        <a:t> TRAIN </a:t>
                      </a:r>
                    </a:p>
                    <a:p>
                      <a:pPr algn="ctr"/>
                      <a:r>
                        <a:rPr lang="en-US" baseline="0" dirty="0" smtClean="0"/>
                        <a:t>[SHUFFLE]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Meeting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Recorder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 TEST + 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Switch</a:t>
                      </a:r>
                      <a:r>
                        <a:rPr lang="en-US" baseline="0" dirty="0" smtClean="0"/>
                        <a:t> Board</a:t>
                      </a:r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 TEST </a:t>
                      </a:r>
                    </a:p>
                    <a:p>
                      <a:pPr algn="ctr"/>
                      <a:r>
                        <a:rPr lang="en-US" dirty="0" smtClean="0"/>
                        <a:t>[SHUFFLE]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3160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745</TotalTime>
  <Words>404</Words>
  <Application>Microsoft Macintosh PowerPoint</Application>
  <PresentationFormat>Widescreen</PresentationFormat>
  <Paragraphs>111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Century Gothic</vt:lpstr>
      <vt:lpstr>Wingdings</vt:lpstr>
      <vt:lpstr>Wingdings 3</vt:lpstr>
      <vt:lpstr>Arial</vt:lpstr>
      <vt:lpstr>Ion</vt:lpstr>
      <vt:lpstr>SPEECH ACT CLASSIFICATION WITH CROSS TRAINING AND DOMAIN ADAPTATION </vt:lpstr>
      <vt:lpstr>INTRODUCTION</vt:lpstr>
      <vt:lpstr>SPEECH ACTS</vt:lpstr>
      <vt:lpstr>DATASETS</vt:lpstr>
      <vt:lpstr>COMPARISON OF DIALOG TAGS USED ON EACH CORPUS</vt:lpstr>
      <vt:lpstr>CLASSIFICATION METHODOLOGY</vt:lpstr>
      <vt:lpstr>CLASSIFICATION ON  SWITCH-BOARD CORPUS</vt:lpstr>
      <vt:lpstr>CLASSIFICATION ON  MEETING RECORDER CORPUS </vt:lpstr>
      <vt:lpstr>CROSS TRAINING BETWEEN SWITCH-BOARD AND MEETING RECORDER</vt:lpstr>
      <vt:lpstr>OVERALL ANALYSIS </vt:lpstr>
      <vt:lpstr>FUTURE WORK</vt:lpstr>
      <vt:lpstr>FUTURE WORK – TWITTER PROFILING</vt:lpstr>
      <vt:lpstr>THANK YOU 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Comparison OF speech AcT tEcHnIQueS</dc:title>
  <dc:creator>A2L</dc:creator>
  <cp:lastModifiedBy>Chitesh Tewani</cp:lastModifiedBy>
  <cp:revision>64</cp:revision>
  <dcterms:created xsi:type="dcterms:W3CDTF">2015-12-05T05:46:56Z</dcterms:created>
  <dcterms:modified xsi:type="dcterms:W3CDTF">2015-12-06T02:29:30Z</dcterms:modified>
</cp:coreProperties>
</file>

<file path=docProps/thumbnail.jpeg>
</file>